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46AE1-0334-4DD7-9F2C-7D05C52F9F0E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99407-2E7B-4890-AC7A-737431E0DD1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3538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2E9D-69C2-4EC3-A674-1691B8AB2CFC}" type="slidenum">
              <a:rPr lang="et-EE" smtClean="0">
                <a:solidFill>
                  <a:prstClr val="black"/>
                </a:solidFill>
              </a:rPr>
              <a:pPr/>
              <a:t>2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7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5691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4379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20034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69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08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71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73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9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1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33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8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46026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59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15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32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62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226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83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26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2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10774-3BF4-4435-8A87-790A99BDE0DC}" type="slidenum">
              <a:rPr lang="et-EE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8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F02B091-9171-4E05-BF9B-48845EC8D49F}" type="slidenum">
              <a:rPr lang="en-GB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7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0647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7414EEC-0508-4C8E-89B2-A6743A66DF0C}" type="slidenum">
              <a:rPr lang="en-GB">
                <a:solidFill>
                  <a:srgbClr val="90C226"/>
                </a:solidFill>
              </a:rPr>
              <a:pPr/>
              <a:t>‹#›</a:t>
            </a:fld>
            <a:endParaRPr lang="en-GB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4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7186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866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377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5537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0847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8452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750C7-495A-4445-A172-76F5A3FBCBFF}" type="datetimeFigureOut">
              <a:rPr lang="et-EE" smtClean="0"/>
              <a:t>10.10.2017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566CD-0970-4854-8228-4387A09F1BA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3074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0D61A-DBF3-4112-AF25-B4668D15DC02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74BA5C-2941-41E8-B4FE-E9049ABFF246}" type="slidenum">
              <a:rPr lang="et-EE" smtClean="0">
                <a:solidFill>
                  <a:srgbClr val="90C226"/>
                </a:solidFill>
              </a:rPr>
              <a:pPr/>
              <a:t>‹#›</a:t>
            </a:fld>
            <a:endParaRPr lang="et-E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0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16608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LIISU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VALMIMISAEG: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varavalmiv.</a:t>
            </a:r>
          </a:p>
          <a:p>
            <a:r>
              <a:rPr lang="fi-FI" sz="1600" dirty="0">
                <a:solidFill>
                  <a:srgbClr val="8A76B5"/>
                </a:solidFill>
                <a:latin typeface="Avenir-Black"/>
              </a:rPr>
              <a:t>VÄÄRTUSED: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saagikas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suur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,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ilus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ja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maitsev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vili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varajane</a:t>
            </a:r>
            <a:endParaRPr lang="fi-FI" dirty="0">
              <a:solidFill>
                <a:srgbClr val="000000"/>
              </a:solidFill>
              <a:latin typeface="Avenir-Book"/>
            </a:endParaRPr>
          </a:p>
          <a:p>
            <a:r>
              <a:rPr lang="fi-FI" dirty="0" err="1">
                <a:solidFill>
                  <a:srgbClr val="000000"/>
                </a:solidFill>
                <a:latin typeface="Avenir-Book"/>
              </a:rPr>
              <a:t>valmimisaeg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pärast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talvekahjustusi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taastub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hästi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sobib</a:t>
            </a:r>
            <a:endParaRPr lang="fi-FI" dirty="0">
              <a:solidFill>
                <a:srgbClr val="000000"/>
              </a:solidFill>
              <a:latin typeface="Avenir-Book"/>
            </a:endParaRP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mahekasvatuseks.</a:t>
            </a:r>
          </a:p>
          <a:p>
            <a:r>
              <a:rPr lang="fi-FI" sz="1600" dirty="0">
                <a:solidFill>
                  <a:srgbClr val="8A76B5"/>
                </a:solidFill>
                <a:latin typeface="Avenir-Black"/>
              </a:rPr>
              <a:t>PUUDUSED: 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ei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vilju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oma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õietolmuga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esineb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haigestumist</a:t>
            </a:r>
            <a:endParaRPr lang="fi-FI" dirty="0">
              <a:solidFill>
                <a:srgbClr val="000000"/>
              </a:solidFill>
              <a:latin typeface="Avenir-Book"/>
            </a:endParaRP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hõbelehisusse.</a:t>
            </a:r>
            <a:endParaRPr lang="et-EE" dirty="0"/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80200" y="1618722"/>
            <a:ext cx="3213100" cy="4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23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274638"/>
            <a:ext cx="7931150" cy="850900"/>
          </a:xfrm>
        </p:spPr>
        <p:txBody>
          <a:bodyPr/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´EMMA LEPPERMANN´</a:t>
            </a:r>
          </a:p>
        </p:txBody>
      </p:sp>
      <p:pic>
        <p:nvPicPr>
          <p:cNvPr id="12292" name="Picture 6" descr="DSC0609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61" y="1600200"/>
            <a:ext cx="291387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279650" y="3962400"/>
            <a:ext cx="7931150" cy="2635251"/>
          </a:xfrm>
        </p:spPr>
        <p:txBody>
          <a:bodyPr>
            <a:normAutofit/>
          </a:bodyPr>
          <a:lstStyle/>
          <a:p>
            <a:r>
              <a:rPr lang="et-EE" dirty="0">
                <a:solidFill>
                  <a:srgbClr val="0070C0"/>
                </a:solidFill>
              </a:rPr>
              <a:t>Iseviljuv </a:t>
            </a:r>
            <a:r>
              <a:rPr lang="fi-FI" dirty="0">
                <a:solidFill>
                  <a:srgbClr val="0070C0"/>
                </a:solidFill>
                <a:latin typeface="Avenir-Book"/>
              </a:rPr>
              <a:t>ja </a:t>
            </a:r>
            <a:r>
              <a:rPr lang="fi-FI" dirty="0" err="1">
                <a:solidFill>
                  <a:srgbClr val="0070C0"/>
                </a:solidFill>
                <a:latin typeface="Avenir-Book"/>
              </a:rPr>
              <a:t>väga</a:t>
            </a:r>
            <a:r>
              <a:rPr lang="fi-FI" dirty="0">
                <a:solidFill>
                  <a:srgbClr val="0070C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70C0"/>
                </a:solidFill>
                <a:latin typeface="Avenir-Book"/>
              </a:rPr>
              <a:t>hea</a:t>
            </a:r>
            <a:r>
              <a:rPr lang="fi-FI" dirty="0">
                <a:solidFill>
                  <a:srgbClr val="0070C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70C0"/>
                </a:solidFill>
                <a:latin typeface="Avenir-Book"/>
              </a:rPr>
              <a:t>tolmuandja</a:t>
            </a:r>
            <a:r>
              <a:rPr lang="fi-FI" dirty="0">
                <a:solidFill>
                  <a:srgbClr val="0070C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70C0"/>
                </a:solidFill>
                <a:latin typeface="Avenir-Book"/>
              </a:rPr>
              <a:t>teistele</a:t>
            </a:r>
            <a:r>
              <a:rPr lang="et-EE" dirty="0">
                <a:solidFill>
                  <a:srgbClr val="0070C0"/>
                </a:solidFill>
                <a:latin typeface="Avenir-Book"/>
              </a:rPr>
              <a:t> sortidele; väga saagikas; vürtsikas kompotiploom.</a:t>
            </a:r>
          </a:p>
          <a:p>
            <a:r>
              <a:rPr lang="et-EE" sz="1600" dirty="0">
                <a:solidFill>
                  <a:srgbClr val="0070C0"/>
                </a:solidFill>
                <a:latin typeface="Avenir-Black"/>
              </a:rPr>
              <a:t>PUUDUSED: </a:t>
            </a:r>
            <a:r>
              <a:rPr lang="et-EE" dirty="0">
                <a:solidFill>
                  <a:srgbClr val="0070C0"/>
                </a:solidFill>
                <a:latin typeface="Avenir-Book"/>
              </a:rPr>
              <a:t>kipub olema talveõrn; tundlik lehepõletikuja luuviljaliste mädaniku suhtes; viljadel esineb sageli kummivoolust.</a:t>
            </a:r>
          </a:p>
          <a:p>
            <a:pPr eaLnBrk="1" hangingPunct="1"/>
            <a:r>
              <a:rPr lang="et-EE" dirty="0" err="1">
                <a:solidFill>
                  <a:srgbClr val="0070C0"/>
                </a:solidFill>
              </a:rPr>
              <a:t>Keskvalmiv</a:t>
            </a:r>
            <a:r>
              <a:rPr lang="et-EE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8794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2566988" y="274638"/>
            <a:ext cx="7643812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´Sargen´</a:t>
            </a:r>
          </a:p>
        </p:txBody>
      </p:sp>
      <p:pic>
        <p:nvPicPr>
          <p:cNvPr id="13316" name="Picture 7" descr="DSC0964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74" y="1600200"/>
            <a:ext cx="2916251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495551" y="5157788"/>
            <a:ext cx="7345363" cy="1439862"/>
          </a:xfrm>
        </p:spPr>
        <p:txBody>
          <a:bodyPr/>
          <a:lstStyle/>
          <a:p>
            <a:pPr eaLnBrk="1" hangingPunct="1"/>
            <a:r>
              <a:rPr lang="et-EE" sz="2400">
                <a:solidFill>
                  <a:srgbClr val="0000FF"/>
                </a:solidFill>
              </a:rPr>
              <a:t>Oma õietolmuga vähesel määral viljuv. Sobivad tolmuandjad on ´Ave´ ja ´Euraasia 21´.</a:t>
            </a:r>
          </a:p>
          <a:p>
            <a:pPr eaLnBrk="1" hangingPunct="1"/>
            <a:r>
              <a:rPr lang="et-EE" sz="2400">
                <a:solidFill>
                  <a:srgbClr val="0000FF"/>
                </a:solidFill>
              </a:rPr>
              <a:t>Keskvalmiv. Väga saagikas. Keskpärane maitse. </a:t>
            </a:r>
          </a:p>
        </p:txBody>
      </p:sp>
    </p:spTree>
    <p:extLst>
      <p:ext uri="{BB962C8B-B14F-4D97-AF65-F5344CB8AC3E}">
        <p14:creationId xmlns:p14="http://schemas.microsoft.com/office/powerpoint/2010/main" val="3636488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2424114" y="274639"/>
            <a:ext cx="7704137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3600" b="1">
                <a:solidFill>
                  <a:srgbClr val="0000FF"/>
                </a:solidFill>
              </a:rPr>
              <a:t>´LIIVI KOLLANE MUNAPLOOM´</a:t>
            </a:r>
          </a:p>
        </p:txBody>
      </p:sp>
      <p:pic>
        <p:nvPicPr>
          <p:cNvPr id="14340" name="Picture 7" descr="DSC062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84" y="1600200"/>
            <a:ext cx="2916231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424114" y="5157788"/>
            <a:ext cx="7056437" cy="15113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t-EE" sz="2400">
                <a:solidFill>
                  <a:srgbClr val="0000FF"/>
                </a:solidFill>
              </a:rPr>
              <a:t>Oma õietolmuga ei vilju. Head tolmuandjad on ´Märjamaa´ ja ´Kihelkonna´.</a:t>
            </a:r>
          </a:p>
          <a:p>
            <a:pPr eaLnBrk="1" hangingPunct="1">
              <a:lnSpc>
                <a:spcPct val="90000"/>
              </a:lnSpc>
            </a:pPr>
            <a:r>
              <a:rPr lang="et-EE" sz="2400">
                <a:solidFill>
                  <a:srgbClr val="0000FF"/>
                </a:solidFill>
              </a:rPr>
              <a:t>Hilisepoolne. Rahuldava saagikusega. Ploomid keskmise suurusega, heamaitselised.</a:t>
            </a:r>
          </a:p>
        </p:txBody>
      </p:sp>
    </p:spTree>
    <p:extLst>
      <p:ext uri="{BB962C8B-B14F-4D97-AF65-F5344CB8AC3E}">
        <p14:creationId xmlns:p14="http://schemas.microsoft.com/office/powerpoint/2010/main" val="1567500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2208214" y="274639"/>
            <a:ext cx="8002587" cy="706437"/>
          </a:xfrm>
        </p:spPr>
        <p:txBody>
          <a:bodyPr/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´MÄRJAMAA´</a:t>
            </a:r>
          </a:p>
        </p:txBody>
      </p:sp>
      <p:pic>
        <p:nvPicPr>
          <p:cNvPr id="15364" name="Picture 7" descr="DSC0003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16" y="1600200"/>
            <a:ext cx="291296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063750" y="4941888"/>
            <a:ext cx="7920038" cy="172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Iseviljuv. Hea tolmuandja hilja õitsevatele sortidele.</a:t>
            </a:r>
          </a:p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Hilisepoolne. Saagikas. Ploomid väikesed, hea maitsega.</a:t>
            </a:r>
          </a:p>
        </p:txBody>
      </p:sp>
    </p:spTree>
    <p:extLst>
      <p:ext uri="{BB962C8B-B14F-4D97-AF65-F5344CB8AC3E}">
        <p14:creationId xmlns:p14="http://schemas.microsoft.com/office/powerpoint/2010/main" val="2370742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274639"/>
            <a:ext cx="7931150" cy="706437"/>
          </a:xfrm>
        </p:spPr>
        <p:txBody>
          <a:bodyPr/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´RENKLOD HARITONOVOI´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782888" y="4868864"/>
            <a:ext cx="6913562" cy="17287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t-EE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t-EE" dirty="0">
                <a:solidFill>
                  <a:srgbClr val="0000FF"/>
                </a:solidFill>
              </a:rPr>
              <a:t>Iseviljuv. Hea tolmuandja ka teistele sortidele.</a:t>
            </a:r>
          </a:p>
          <a:p>
            <a:pPr eaLnBrk="1" hangingPunct="1">
              <a:lnSpc>
                <a:spcPct val="90000"/>
              </a:lnSpc>
            </a:pPr>
            <a:r>
              <a:rPr lang="et-EE" dirty="0">
                <a:solidFill>
                  <a:srgbClr val="0000FF"/>
                </a:solidFill>
              </a:rPr>
              <a:t>Hilisepoolne. Saagikas. Ploomid on suured, hea maitse ja ilusa välimusega.</a:t>
            </a:r>
          </a:p>
          <a:p>
            <a:pPr eaLnBrk="1" hangingPunct="1">
              <a:lnSpc>
                <a:spcPct val="90000"/>
              </a:lnSpc>
            </a:pPr>
            <a:endParaRPr lang="et-EE" dirty="0">
              <a:solidFill>
                <a:srgbClr val="0000FF"/>
              </a:solidFill>
            </a:endParaRPr>
          </a:p>
        </p:txBody>
      </p:sp>
      <p:pic>
        <p:nvPicPr>
          <p:cNvPr id="3" name="Sisu kohatäide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81500" y="815049"/>
            <a:ext cx="32766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66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2424114" y="274638"/>
            <a:ext cx="7786687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´VICTORIA´</a:t>
            </a:r>
          </a:p>
        </p:txBody>
      </p:sp>
      <p:pic>
        <p:nvPicPr>
          <p:cNvPr id="19460" name="Picture 7" descr="DSC0629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54" y="1600200"/>
            <a:ext cx="2913091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063750" y="5084763"/>
            <a:ext cx="8280400" cy="14398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Iseviljuv. Hea tolmuandja ka teistele sortidele.</a:t>
            </a:r>
          </a:p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Hiline. Väga saagikas. Ploomid on suured, heamaitselised, ilusa välimusega.</a:t>
            </a:r>
          </a:p>
          <a:p>
            <a:pPr eaLnBrk="1" hangingPunct="1">
              <a:lnSpc>
                <a:spcPct val="90000"/>
              </a:lnSpc>
            </a:pPr>
            <a:endParaRPr lang="et-EE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13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2495550" y="274638"/>
            <a:ext cx="7272338" cy="417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´EDINBURGH´</a:t>
            </a:r>
          </a:p>
        </p:txBody>
      </p:sp>
      <p:pic>
        <p:nvPicPr>
          <p:cNvPr id="21508" name="Picture 7" descr="DSC097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16" y="1600200"/>
            <a:ext cx="291296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4941888"/>
            <a:ext cx="8229600" cy="1655762"/>
          </a:xfrm>
        </p:spPr>
        <p:txBody>
          <a:bodyPr/>
          <a:lstStyle/>
          <a:p>
            <a:pPr eaLnBrk="1" hangingPunct="1"/>
            <a:r>
              <a:rPr lang="et-EE">
                <a:solidFill>
                  <a:srgbClr val="0000FF"/>
                </a:solidFill>
              </a:rPr>
              <a:t>Iseviljuv. Hea tolmuandja ka teistele sortidele.</a:t>
            </a:r>
          </a:p>
          <a:p>
            <a:pPr eaLnBrk="1" hangingPunct="1"/>
            <a:r>
              <a:rPr lang="et-EE">
                <a:solidFill>
                  <a:srgbClr val="0000FF"/>
                </a:solidFill>
              </a:rPr>
              <a:t>Hilisepoolne. Saagikas. Ploomid keskmise suurusega, heamaitselised.</a:t>
            </a:r>
          </a:p>
        </p:txBody>
      </p:sp>
    </p:spTree>
    <p:extLst>
      <p:ext uri="{BB962C8B-B14F-4D97-AF65-F5344CB8AC3E}">
        <p14:creationId xmlns:p14="http://schemas.microsoft.com/office/powerpoint/2010/main" val="1854660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274639"/>
            <a:ext cx="807561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´JUBILEUM´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43400" y="5157788"/>
            <a:ext cx="7848600" cy="13668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Iseviljuv. Hea tolmuandja ka teistele sortidele.</a:t>
            </a:r>
          </a:p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Hilisepoolne. Saagikas. Ploomid suured, heamaitselised.</a:t>
            </a:r>
          </a:p>
          <a:p>
            <a:pPr eaLnBrk="1" hangingPunct="1">
              <a:lnSpc>
                <a:spcPct val="90000"/>
              </a:lnSpc>
            </a:pPr>
            <a:endParaRPr lang="et-EE">
              <a:solidFill>
                <a:srgbClr val="0000FF"/>
              </a:solidFill>
            </a:endParaRPr>
          </a:p>
        </p:txBody>
      </p:sp>
      <p:pic>
        <p:nvPicPr>
          <p:cNvPr id="23556" name="Picture 6" descr="Jubileu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981075"/>
            <a:ext cx="4824413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436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088" y="274638"/>
            <a:ext cx="7561262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´SMOLINKA´</a:t>
            </a:r>
          </a:p>
        </p:txBody>
      </p:sp>
      <p:pic>
        <p:nvPicPr>
          <p:cNvPr id="28676" name="Picture 6" descr="DSC097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614" y="1052513"/>
            <a:ext cx="4968875" cy="3727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566988" y="4941888"/>
            <a:ext cx="7129462" cy="172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Oma õietolmuga viljub nõrgalt. Head tolmuandjad on ´Ave ja ´Edinburgh´.</a:t>
            </a:r>
          </a:p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Keskvalmiv. Saagikas. Ploomid suured, heamaitselised.</a:t>
            </a:r>
          </a:p>
          <a:p>
            <a:pPr eaLnBrk="1" hangingPunct="1">
              <a:lnSpc>
                <a:spcPct val="90000"/>
              </a:lnSpc>
            </a:pP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616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t-EE"/>
              <a:t>Ploomipuude kasvatustehnoloogiad, sortide valik äri- ja väikeaeda </a:t>
            </a:r>
            <a:endParaRPr lang="et-EE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/>
              <a:t>27.september, 2017.a., Läänemaa</a:t>
            </a:r>
          </a:p>
          <a:p>
            <a:r>
              <a:rPr lang="et-EE" dirty="0"/>
              <a:t>Kersti Kahu</a:t>
            </a:r>
          </a:p>
          <a:p>
            <a:r>
              <a:rPr lang="et-EE" dirty="0"/>
              <a:t>Eesti Maaülikool, PKI, Polli Aiandusuuringute keskus</a:t>
            </a: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922" y="252952"/>
            <a:ext cx="1664499" cy="7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38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/>
            <a:r>
              <a:rPr lang="et-EE" b="1">
                <a:solidFill>
                  <a:srgbClr val="3333FF"/>
                </a:solidFill>
              </a:rPr>
              <a:t>´SUHKRUPLOOM´</a:t>
            </a:r>
          </a:p>
        </p:txBody>
      </p:sp>
      <p:pic>
        <p:nvPicPr>
          <p:cNvPr id="37891" name="Picture 4" descr="DSC094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1211263"/>
            <a:ext cx="6553200" cy="491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394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2351088" y="274639"/>
            <a:ext cx="7345362" cy="346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´VOLLI PLOOM´</a:t>
            </a:r>
          </a:p>
        </p:txBody>
      </p:sp>
      <p:pic>
        <p:nvPicPr>
          <p:cNvPr id="30724" name="Picture 7" descr="IMG_00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66" y="1600200"/>
            <a:ext cx="388646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351088" y="5084763"/>
            <a:ext cx="7848600" cy="14398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Iseviljuv.</a:t>
            </a:r>
          </a:p>
          <a:p>
            <a:pPr eaLnBrk="1" hangingPunct="1">
              <a:lnSpc>
                <a:spcPct val="90000"/>
              </a:lnSpc>
            </a:pPr>
            <a:r>
              <a:rPr lang="et-EE">
                <a:solidFill>
                  <a:srgbClr val="0000FF"/>
                </a:solidFill>
              </a:rPr>
              <a:t>Hilisepoolne. Saagikas. Ploomid suured, heamaitselised.</a:t>
            </a:r>
          </a:p>
          <a:p>
            <a:pPr eaLnBrk="1" hangingPunct="1">
              <a:lnSpc>
                <a:spcPct val="90000"/>
              </a:lnSpc>
            </a:pPr>
            <a:endParaRPr lang="et-EE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4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STANLY</a:t>
            </a:r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8600" y="1059959"/>
            <a:ext cx="3434253" cy="2726229"/>
          </a:xfrm>
          <a:prstGeom prst="rect">
            <a:avLst/>
          </a:prstGeom>
        </p:spPr>
      </p:pic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VALMIMISAEG: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väga hiline.</a:t>
            </a:r>
          </a:p>
          <a:p>
            <a:r>
              <a:rPr lang="fi-FI" sz="1600" dirty="0">
                <a:solidFill>
                  <a:srgbClr val="8A76B5"/>
                </a:solidFill>
                <a:latin typeface="Avenir-Black"/>
              </a:rPr>
              <a:t>VÄÄRTUSED: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iseviljuv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ja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hea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tolmuandja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teistele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samal</a:t>
            </a:r>
            <a:endParaRPr lang="fi-FI" dirty="0">
              <a:solidFill>
                <a:srgbClr val="000000"/>
              </a:solidFill>
              <a:latin typeface="Avenir-Book"/>
            </a:endParaRPr>
          </a:p>
          <a:p>
            <a:r>
              <a:rPr lang="fi-FI" dirty="0" err="1">
                <a:solidFill>
                  <a:srgbClr val="000000"/>
                </a:solidFill>
                <a:latin typeface="Avenir-Book"/>
              </a:rPr>
              <a:t>ajal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õitsvatele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sortidele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saagikas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suur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ja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ilus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vili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sobib</a:t>
            </a:r>
            <a:endParaRPr lang="fi-FI" dirty="0">
              <a:solidFill>
                <a:srgbClr val="000000"/>
              </a:solidFill>
              <a:latin typeface="Avenir-Book"/>
            </a:endParaRP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kuivatamiseks.</a:t>
            </a:r>
          </a:p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PUUDUSED: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väga hiline valmimisaeg. Vihmasel ja jahedal</a:t>
            </a: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sügisel ei pruugi viljad üldse küpseks saada.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43408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rgbClr val="0070C0"/>
                </a:solidFill>
              </a:rPr>
              <a:t>Lisaks sorte, mis sobivad väikeaeda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b="1" dirty="0"/>
              <a:t>1. </a:t>
            </a:r>
            <a:r>
              <a:rPr lang="et-EE" b="1" dirty="0">
                <a:solidFill>
                  <a:srgbClr val="BC3271"/>
                </a:solidFill>
                <a:latin typeface="DanteMTStd-Regular"/>
              </a:rPr>
              <a:t>HARALISE PLOOMIPUU HÜBRIIDSORDID</a:t>
            </a:r>
            <a:endParaRPr lang="et-EE" b="1" dirty="0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89000" y="2120901"/>
            <a:ext cx="6870700" cy="4737100"/>
          </a:xfrm>
        </p:spPr>
        <p:txBody>
          <a:bodyPr>
            <a:normAutofit/>
          </a:bodyPr>
          <a:lstStyle/>
          <a:p>
            <a:r>
              <a:rPr lang="et-EE" sz="1600" dirty="0">
                <a:solidFill>
                  <a:srgbClr val="BC3271"/>
                </a:solidFill>
                <a:latin typeface="Avenir-Roman"/>
              </a:rPr>
              <a:t>Sordid ploomi värvuse järgi</a:t>
            </a:r>
          </a:p>
          <a:p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• Kollakasroosad: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Vitba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’.</a:t>
            </a:r>
          </a:p>
          <a:p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• Kollased: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Mara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’,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Vetraz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’.</a:t>
            </a:r>
          </a:p>
          <a:p>
            <a:r>
              <a:rPr lang="nn-NO" dirty="0">
                <a:solidFill>
                  <a:srgbClr val="000000"/>
                </a:solidFill>
                <a:latin typeface="Perpetua" panose="02020502060401020303" pitchFamily="18" charset="0"/>
              </a:rPr>
              <a:t>• Rohekaskollasel või kollasel põhjal punane või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 pruunikas kattevärv: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Skoroplodnaja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’,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Pramen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’.</a:t>
            </a:r>
          </a:p>
          <a:p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• Punased: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Matjunini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 9-250’ seemik.</a:t>
            </a:r>
          </a:p>
          <a:p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• Tumepunased: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Asaloda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.</a:t>
            </a:r>
          </a:p>
          <a:p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• Pruunikaspunased: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Kubanskaja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kometa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’,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Naidjona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’.</a:t>
            </a:r>
          </a:p>
          <a:p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• Lillakaspunased: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Matjunini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 9-250’.</a:t>
            </a:r>
          </a:p>
          <a:p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• Mustjaspunased: ‘Lama’.</a:t>
            </a:r>
          </a:p>
          <a:p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• Punakaslillad: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Karminnaja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Žukova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’.</a:t>
            </a:r>
          </a:p>
          <a:p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• Tumelillad: ‘</a:t>
            </a:r>
            <a:r>
              <a:rPr lang="et-EE" dirty="0" err="1">
                <a:solidFill>
                  <a:srgbClr val="000000"/>
                </a:solidFill>
                <a:latin typeface="Perpetua" panose="02020502060401020303" pitchFamily="18" charset="0"/>
              </a:rPr>
              <a:t>Putešestvennitsa</a:t>
            </a:r>
            <a:r>
              <a:rPr lang="et-EE" dirty="0">
                <a:solidFill>
                  <a:srgbClr val="000000"/>
                </a:solidFill>
                <a:latin typeface="Perpetua" panose="02020502060401020303" pitchFamily="18" charset="0"/>
              </a:rPr>
              <a:t>’.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3536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AGEN</a:t>
            </a:r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83100" y="1352453"/>
            <a:ext cx="3060700" cy="2544241"/>
          </a:xfrm>
          <a:prstGeom prst="rect">
            <a:avLst/>
          </a:prstGeom>
        </p:spPr>
      </p:pic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1600" dirty="0">
                <a:solidFill>
                  <a:srgbClr val="8A76B5"/>
                </a:solidFill>
                <a:latin typeface="Avenir-Black"/>
              </a:rPr>
              <a:t>VÄÄRTUSED: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saagikas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heamaitseline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vili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säilib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hästi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,;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väga</a:t>
            </a:r>
            <a:endParaRPr lang="fi-FI" dirty="0">
              <a:solidFill>
                <a:srgbClr val="000000"/>
              </a:solidFill>
              <a:latin typeface="Avenir-Book"/>
            </a:endParaRP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hea kuivatamiseks.</a:t>
            </a:r>
          </a:p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PUUDUSED: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veidi talveõrn; tundlik luuviljaliste mädanikule.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7736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JULIUS</a:t>
            </a:r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82214" y="838200"/>
            <a:ext cx="4182039" cy="3352800"/>
          </a:xfrm>
          <a:prstGeom prst="rect">
            <a:avLst/>
          </a:prstGeom>
        </p:spPr>
      </p:pic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723900" y="4191000"/>
            <a:ext cx="10858500" cy="1935164"/>
          </a:xfrm>
        </p:spPr>
        <p:txBody>
          <a:bodyPr/>
          <a:lstStyle/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VALMIMISAEG: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varavalmiv.</a:t>
            </a:r>
          </a:p>
          <a:p>
            <a:r>
              <a:rPr lang="fi-FI" sz="1600" dirty="0">
                <a:solidFill>
                  <a:srgbClr val="8A76B5"/>
                </a:solidFill>
                <a:latin typeface="Avenir-Black"/>
              </a:rPr>
              <a:t>VÄÄRTUSED: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varavalmiv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ilus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ja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maitsev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vili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.</a:t>
            </a:r>
          </a:p>
          <a:p>
            <a:r>
              <a:rPr lang="fi-FI" sz="1600" dirty="0">
                <a:solidFill>
                  <a:srgbClr val="8A76B5"/>
                </a:solidFill>
                <a:latin typeface="Avenir-Black"/>
              </a:rPr>
              <a:t>PUUDUSED: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talveõrn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vastuvõtlikkus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lehepõletikule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ja</a:t>
            </a: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luuviljaliste mädanikule.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33740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POLLI MUNAPLOOM</a:t>
            </a:r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15978" y="1114371"/>
            <a:ext cx="2888522" cy="5011794"/>
          </a:xfrm>
          <a:prstGeom prst="rect">
            <a:avLst/>
          </a:prstGeom>
        </p:spPr>
      </p:pic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609600" y="2895601"/>
            <a:ext cx="10972800" cy="3230564"/>
          </a:xfrm>
        </p:spPr>
        <p:txBody>
          <a:bodyPr>
            <a:normAutofit fontScale="92500" lnSpcReduction="10000"/>
          </a:bodyPr>
          <a:lstStyle/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VALMIMISAEG: </a:t>
            </a:r>
            <a:r>
              <a:rPr lang="et-EE" dirty="0" err="1">
                <a:solidFill>
                  <a:srgbClr val="000000"/>
                </a:solidFill>
                <a:latin typeface="Avenir-Book"/>
              </a:rPr>
              <a:t>keskvalmiv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.</a:t>
            </a:r>
          </a:p>
          <a:p>
            <a:r>
              <a:rPr lang="fi-FI" sz="1600" dirty="0">
                <a:solidFill>
                  <a:srgbClr val="8A76B5"/>
                </a:solidFill>
                <a:latin typeface="Avenir-Black"/>
              </a:rPr>
              <a:t>VÄÄRTUSED: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talvekindel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väga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ilus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ja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maitsev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vili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.</a:t>
            </a:r>
          </a:p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PUUDUSED: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ei vilju oma õietolmuga; vastuvõtlik hõbelehisusele</a:t>
            </a:r>
          </a:p>
          <a:p>
            <a:r>
              <a:rPr lang="fi-FI" dirty="0">
                <a:solidFill>
                  <a:srgbClr val="000000"/>
                </a:solidFill>
                <a:latin typeface="Avenir-Book"/>
              </a:rPr>
              <a:t>ja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luuviljaliste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mädanikule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.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Saagikus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on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kehvavõitu</a:t>
            </a:r>
            <a:endParaRPr lang="fi-FI" dirty="0">
              <a:solidFill>
                <a:srgbClr val="000000"/>
              </a:solidFill>
              <a:latin typeface="Avenir-Book"/>
            </a:endParaRP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sordi õitsemisbioloogia mitmete iseärasuste tõttu: õitseb</a:t>
            </a: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hilja; paljud õied jäävad sageli üldse avanemata ega viljastu;</a:t>
            </a:r>
          </a:p>
          <a:p>
            <a:r>
              <a:rPr lang="fi-FI" dirty="0" err="1">
                <a:solidFill>
                  <a:srgbClr val="000000"/>
                </a:solidFill>
                <a:latin typeface="Avenir-Book"/>
              </a:rPr>
              <a:t>tolmukad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on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ebanormaalsed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, ilma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õietolmuta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õies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asuva</a:t>
            </a: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emaka suue on pööratud allapoole, mistõttu tolmeldavad</a:t>
            </a:r>
          </a:p>
          <a:p>
            <a:r>
              <a:rPr lang="fi-FI" dirty="0" err="1">
                <a:solidFill>
                  <a:srgbClr val="000000"/>
                </a:solidFill>
                <a:latin typeface="Avenir-Book"/>
              </a:rPr>
              <a:t>putukad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õisi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eriti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külastama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ei kipu.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69589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VILMITAR</a:t>
            </a:r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83101" y="1168401"/>
            <a:ext cx="3543274" cy="2798814"/>
          </a:xfrm>
          <a:prstGeom prst="rect">
            <a:avLst/>
          </a:prstGeom>
        </p:spPr>
      </p:pic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VALMIMISAEG: </a:t>
            </a:r>
            <a:r>
              <a:rPr lang="et-EE" dirty="0" err="1">
                <a:solidFill>
                  <a:srgbClr val="000000"/>
                </a:solidFill>
                <a:latin typeface="Avenir-Book"/>
              </a:rPr>
              <a:t>keskvalmiv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.</a:t>
            </a:r>
          </a:p>
          <a:p>
            <a:r>
              <a:rPr lang="fi-FI" sz="1600" dirty="0">
                <a:solidFill>
                  <a:srgbClr val="8A76B5"/>
                </a:solidFill>
                <a:latin typeface="Avenir-Black"/>
              </a:rPr>
              <a:t>VÄÄRTUSED: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väga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mõnus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aprikoosimaitseline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vili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.</a:t>
            </a:r>
          </a:p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PUUDUSED: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ei vilju oma õietolmuga; tundlik lehepõletiku</a:t>
            </a: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ja hõbelehisuse suhtes; mõnel aastal esineb viljadel väga</a:t>
            </a: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ebaühtlast suurust; küpsed ploomid kipuvad varisema.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60525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SUUR TÕLL</a:t>
            </a:r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73355" y="1028700"/>
            <a:ext cx="4092745" cy="3119972"/>
          </a:xfrm>
          <a:prstGeom prst="rect">
            <a:avLst/>
          </a:prstGeom>
        </p:spPr>
      </p:pic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VALMIMISAEG: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hilisepoolne.</a:t>
            </a:r>
          </a:p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VÄÄRTUSED: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väga suur vili.</a:t>
            </a:r>
          </a:p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PUUDUSED: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oma õietolmuga ei vilju; tundlik hõbelehisuse</a:t>
            </a: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ja lehepõletiku suhtes.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91822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UUSI PLOOMISORTE LÄTIST </a:t>
            </a:r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81901" y="185086"/>
            <a:ext cx="2565400" cy="3421715"/>
          </a:xfrm>
          <a:prstGeom prst="rect">
            <a:avLst/>
          </a:prstGeom>
        </p:spPr>
      </p:pic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381000" y="3606800"/>
            <a:ext cx="11201400" cy="2832099"/>
          </a:xfrm>
        </p:spPr>
        <p:txBody>
          <a:bodyPr>
            <a:normAutofit lnSpcReduction="10000"/>
          </a:bodyPr>
          <a:lstStyle/>
          <a:p>
            <a:r>
              <a:rPr lang="et-EE" sz="3200"/>
              <a:t>LOTTE </a:t>
            </a:r>
            <a:endParaRPr lang="et-EE" sz="3200" dirty="0"/>
          </a:p>
          <a:p>
            <a:r>
              <a:rPr lang="et-EE" sz="3200" dirty="0"/>
              <a:t>ADELYN </a:t>
            </a:r>
          </a:p>
          <a:p>
            <a:r>
              <a:rPr lang="et-EE" sz="3200" dirty="0"/>
              <a:t>ANCE</a:t>
            </a:r>
          </a:p>
          <a:p>
            <a:r>
              <a:rPr lang="et-EE" sz="3200" dirty="0"/>
              <a:t>LAINE</a:t>
            </a:r>
          </a:p>
          <a:p>
            <a:r>
              <a:rPr lang="et-EE" sz="3200" dirty="0"/>
              <a:t>ZANE</a:t>
            </a:r>
          </a:p>
          <a:p>
            <a:endParaRPr lang="et-EE" sz="3200" dirty="0"/>
          </a:p>
          <a:p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172905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9"/>
            <a:ext cx="8229600" cy="936625"/>
          </a:xfrm>
        </p:spPr>
        <p:txBody>
          <a:bodyPr/>
          <a:lstStyle/>
          <a:p>
            <a:pPr eaLnBrk="1" hangingPunct="1"/>
            <a:r>
              <a:rPr lang="et-EE" sz="3200">
                <a:latin typeface="Monotype Corsiva" panose="03010101010201010101" pitchFamily="66" charset="0"/>
              </a:rPr>
              <a:t>              </a:t>
            </a:r>
            <a:r>
              <a:rPr lang="et-EE" sz="3200" b="1">
                <a:latin typeface="Monotype Corsiva" panose="03010101010201010101" pitchFamily="66" charset="0"/>
              </a:rPr>
              <a:t>Ploomipuude aia rajamine</a:t>
            </a:r>
            <a:endParaRPr lang="en-GB" sz="3200" b="1">
              <a:latin typeface="Monotype Corsiva" panose="03010101010201010101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063751" y="981076"/>
            <a:ext cx="7993063" cy="5688013"/>
          </a:xfrm>
        </p:spPr>
        <p:txBody>
          <a:bodyPr>
            <a:normAutofit/>
          </a:bodyPr>
          <a:lstStyle/>
          <a:p>
            <a:pPr marL="533400" indent="-533400">
              <a:buNone/>
            </a:pPr>
            <a:r>
              <a:rPr lang="et-EE" sz="2400" dirty="0"/>
              <a:t>Vajavad rohkem soojust ja valgust. Parim istutusaeg kevad. Pookekoht peab jääma maapinnaga tasa.</a:t>
            </a:r>
          </a:p>
          <a:p>
            <a:pPr marL="533400" indent="-533400">
              <a:buNone/>
            </a:pPr>
            <a:r>
              <a:rPr lang="et-EE" sz="2400" dirty="0"/>
              <a:t>Toitainete rikas, hästi õhustatud liivsavi- ja saviliivmullad, mis on nõrgalt happelised või neutraalsed (</a:t>
            </a:r>
            <a:r>
              <a:rPr lang="et-EE" sz="2400" dirty="0" err="1"/>
              <a:t>pH</a:t>
            </a:r>
            <a:r>
              <a:rPr lang="et-EE" sz="2400" dirty="0"/>
              <a:t> 6,5-7,5). </a:t>
            </a:r>
          </a:p>
          <a:p>
            <a:pPr marL="533400" indent="-533400">
              <a:buNone/>
            </a:pPr>
            <a:r>
              <a:rPr lang="et-EE" sz="2400" dirty="0"/>
              <a:t>Eelkultuuriks sügava juurestikuga kultuurid</a:t>
            </a:r>
          </a:p>
          <a:p>
            <a:pPr marL="533400" indent="-533400">
              <a:buNone/>
            </a:pPr>
            <a:r>
              <a:rPr lang="et-EE" sz="2400" dirty="0"/>
              <a:t>Mullaproovid</a:t>
            </a:r>
          </a:p>
          <a:p>
            <a:pPr marL="533400" indent="-533400">
              <a:buNone/>
            </a:pPr>
            <a:r>
              <a:rPr lang="et-EE" sz="2400" dirty="0"/>
              <a:t>Sortide valik (omavaheline tolmeldamine, eelistatakse suureviljalisi sorte, millel luu lahti)</a:t>
            </a:r>
          </a:p>
          <a:p>
            <a:pPr marL="533400" indent="-533400">
              <a:buNone/>
            </a:pPr>
            <a:r>
              <a:rPr lang="et-EE" sz="2400" dirty="0"/>
              <a:t>Probleemiks on eelkõige pakaselised talved ja kevadised, õitsemiseaegsed öökülmad</a:t>
            </a:r>
          </a:p>
          <a:p>
            <a:pPr marL="533400" indent="-533400">
              <a:buNone/>
            </a:pPr>
            <a:endParaRPr lang="et-EE" sz="2400" dirty="0"/>
          </a:p>
          <a:p>
            <a:pPr marL="533400" indent="-533400">
              <a:buNone/>
            </a:pPr>
            <a:endParaRPr lang="et-EE" sz="2400" dirty="0"/>
          </a:p>
          <a:p>
            <a:pPr marL="533400" indent="-533400">
              <a:buNone/>
            </a:pPr>
            <a:endParaRPr lang="en-GB" sz="2400" dirty="0"/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814" y="259965"/>
            <a:ext cx="166435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6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t-EE" sz="3600" b="1">
                <a:latin typeface="Monotype Corsiva" panose="03010101010201010101" pitchFamily="66" charset="0"/>
              </a:rPr>
              <a:t>Ploomikasvatus</a:t>
            </a:r>
            <a:endParaRPr lang="en-GB" sz="3600" b="1">
              <a:latin typeface="Monotype Corsiva" panose="03010101010201010101" pitchFamily="66" charset="0"/>
            </a:endParaRPr>
          </a:p>
        </p:txBody>
      </p:sp>
      <p:sp>
        <p:nvSpPr>
          <p:cNvPr id="18435" name="Rectangle 2051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t-EE" sz="2400" dirty="0"/>
              <a:t>1. </a:t>
            </a:r>
            <a:r>
              <a:rPr lang="et-EE" sz="2400" dirty="0" err="1"/>
              <a:t>Nõrgakasvulised</a:t>
            </a:r>
            <a:r>
              <a:rPr lang="et-EE" sz="2400" dirty="0"/>
              <a:t> vegetatiivalused</a:t>
            </a:r>
          </a:p>
          <a:p>
            <a:pPr marL="0" indent="0">
              <a:buNone/>
              <a:defRPr/>
            </a:pPr>
            <a:endParaRPr lang="et-EE" sz="2400" dirty="0"/>
          </a:p>
          <a:p>
            <a:r>
              <a:rPr lang="et-EE" sz="2400" dirty="0"/>
              <a:t>Ploomialused: </a:t>
            </a:r>
            <a:r>
              <a:rPr lang="et-EE" sz="2400" dirty="0">
                <a:solidFill>
                  <a:srgbClr val="FF3300"/>
                </a:solidFill>
              </a:rPr>
              <a:t>St. </a:t>
            </a:r>
            <a:r>
              <a:rPr lang="et-EE" sz="2400" dirty="0" err="1">
                <a:solidFill>
                  <a:srgbClr val="FF3300"/>
                </a:solidFill>
              </a:rPr>
              <a:t>Julien</a:t>
            </a:r>
            <a:r>
              <a:rPr lang="et-EE" sz="2400" dirty="0">
                <a:solidFill>
                  <a:srgbClr val="FF3300"/>
                </a:solidFill>
              </a:rPr>
              <a:t> A, </a:t>
            </a:r>
            <a:r>
              <a:rPr lang="et-EE" sz="2400" dirty="0" err="1">
                <a:solidFill>
                  <a:srgbClr val="FF3300"/>
                </a:solidFill>
              </a:rPr>
              <a:t>Ackermann</a:t>
            </a:r>
            <a:r>
              <a:rPr lang="et-EE" sz="2400" dirty="0">
                <a:solidFill>
                  <a:srgbClr val="FF3300"/>
                </a:solidFill>
              </a:rPr>
              <a:t>, </a:t>
            </a:r>
            <a:r>
              <a:rPr lang="et-EE" sz="2400" dirty="0" err="1">
                <a:solidFill>
                  <a:srgbClr val="FF3300"/>
                </a:solidFill>
              </a:rPr>
              <a:t>Brompton</a:t>
            </a:r>
            <a:r>
              <a:rPr lang="et-EE" sz="2400" dirty="0">
                <a:solidFill>
                  <a:srgbClr val="FF3300"/>
                </a:solidFill>
              </a:rPr>
              <a:t>, </a:t>
            </a:r>
            <a:r>
              <a:rPr lang="et-EE" sz="2400" dirty="0" err="1">
                <a:solidFill>
                  <a:srgbClr val="FF3300"/>
                </a:solidFill>
              </a:rPr>
              <a:t>Pixy</a:t>
            </a:r>
            <a:r>
              <a:rPr lang="et-EE" sz="2400" dirty="0">
                <a:solidFill>
                  <a:srgbClr val="FF3300"/>
                </a:solidFill>
              </a:rPr>
              <a:t>, </a:t>
            </a:r>
            <a:r>
              <a:rPr lang="et-EE" sz="2400" dirty="0">
                <a:solidFill>
                  <a:srgbClr val="FF0000"/>
                </a:solidFill>
                <a:latin typeface="Avenir-Roman"/>
              </a:rPr>
              <a:t>VVA-1 (Krõmsk®1), SVG 11-19 -</a:t>
            </a:r>
            <a:r>
              <a:rPr lang="fi-FI" sz="2400" dirty="0" err="1">
                <a:latin typeface="Perpetua" panose="02020502060401020303" pitchFamily="18" charset="0"/>
              </a:rPr>
              <a:t>Keskmise</a:t>
            </a:r>
            <a:r>
              <a:rPr lang="fi-FI" sz="2400" dirty="0">
                <a:latin typeface="Perpetua" panose="02020502060401020303" pitchFamily="18" charset="0"/>
              </a:rPr>
              <a:t> </a:t>
            </a:r>
            <a:r>
              <a:rPr lang="fi-FI" sz="2400" dirty="0" err="1">
                <a:latin typeface="Perpetua" panose="02020502060401020303" pitchFamily="18" charset="0"/>
              </a:rPr>
              <a:t>kasvutugevusega</a:t>
            </a:r>
            <a:r>
              <a:rPr lang="fi-FI" sz="2400" dirty="0">
                <a:latin typeface="Perpetua" panose="02020502060401020303" pitchFamily="18" charset="0"/>
              </a:rPr>
              <a:t> alus. </a:t>
            </a:r>
            <a:r>
              <a:rPr lang="fi-FI" sz="2400" dirty="0" err="1">
                <a:latin typeface="Perpetua" panose="02020502060401020303" pitchFamily="18" charset="0"/>
              </a:rPr>
              <a:t>Talvekindel</a:t>
            </a:r>
            <a:r>
              <a:rPr lang="fi-FI" sz="2400" dirty="0">
                <a:latin typeface="Perpetua" panose="02020502060401020303" pitchFamily="18" charset="0"/>
              </a:rPr>
              <a:t> ja </a:t>
            </a:r>
            <a:r>
              <a:rPr lang="fi-FI" sz="2400" dirty="0" err="1">
                <a:latin typeface="Perpetua" panose="02020502060401020303" pitchFamily="18" charset="0"/>
              </a:rPr>
              <a:t>hea</a:t>
            </a:r>
            <a:r>
              <a:rPr lang="et-EE" sz="2400" dirty="0">
                <a:latin typeface="Perpetua" panose="02020502060401020303" pitchFamily="18" charset="0"/>
              </a:rPr>
              <a:t> haiguskindlusega. Paljuneb hästi rohevõrsikutega, juurdumine 75–98%. Juured väga hea külmakindlusega, </a:t>
            </a:r>
            <a:r>
              <a:rPr lang="fi-FI" sz="2400" dirty="0" err="1">
                <a:latin typeface="Perpetua" panose="02020502060401020303" pitchFamily="18" charset="0"/>
              </a:rPr>
              <a:t>taluvad</a:t>
            </a:r>
            <a:r>
              <a:rPr lang="fi-FI" sz="2400" dirty="0">
                <a:latin typeface="Perpetua" panose="02020502060401020303" pitchFamily="18" charset="0"/>
              </a:rPr>
              <a:t> temperatuuri </a:t>
            </a:r>
            <a:r>
              <a:rPr lang="fi-FI" sz="2400" dirty="0" err="1">
                <a:latin typeface="Perpetua" panose="02020502060401020303" pitchFamily="18" charset="0"/>
              </a:rPr>
              <a:t>langemist</a:t>
            </a:r>
            <a:r>
              <a:rPr lang="fi-FI" sz="2400" dirty="0">
                <a:latin typeface="Perpetua" panose="02020502060401020303" pitchFamily="18" charset="0"/>
              </a:rPr>
              <a:t> mullas </a:t>
            </a:r>
            <a:r>
              <a:rPr lang="fi-FI" sz="2400" dirty="0" err="1">
                <a:latin typeface="Perpetua" panose="02020502060401020303" pitchFamily="18" charset="0"/>
              </a:rPr>
              <a:t>kuni</a:t>
            </a:r>
            <a:r>
              <a:rPr lang="fi-FI" sz="2400" dirty="0">
                <a:latin typeface="Perpetua" panose="02020502060401020303" pitchFamily="18" charset="0"/>
              </a:rPr>
              <a:t> –20 °C.</a:t>
            </a:r>
            <a:r>
              <a:rPr lang="et-EE" sz="2400" dirty="0">
                <a:latin typeface="Perpetua" panose="02020502060401020303" pitchFamily="18" charset="0"/>
              </a:rPr>
              <a:t> Sobib paljude sortidega.</a:t>
            </a:r>
            <a:endParaRPr lang="et-EE" sz="2400" dirty="0">
              <a:solidFill>
                <a:srgbClr val="FF0000"/>
              </a:solidFill>
              <a:latin typeface="Avenir-Roman"/>
            </a:endParaRPr>
          </a:p>
          <a:p>
            <a:pPr marL="0" indent="0">
              <a:buNone/>
              <a:defRPr/>
            </a:pPr>
            <a:r>
              <a:rPr lang="et-EE" sz="2400" b="1" dirty="0">
                <a:solidFill>
                  <a:schemeClr val="tx1"/>
                </a:solidFill>
              </a:rPr>
              <a:t>2</a:t>
            </a:r>
            <a:r>
              <a:rPr lang="et-EE" sz="2400" dirty="0">
                <a:solidFill>
                  <a:srgbClr val="FF0000"/>
                </a:solidFill>
              </a:rPr>
              <a:t>.</a:t>
            </a:r>
            <a:r>
              <a:rPr lang="et-EE" sz="2400" dirty="0"/>
              <a:t>Seemikalused: </a:t>
            </a:r>
            <a:r>
              <a:rPr lang="et-EE" sz="2400" dirty="0" err="1"/>
              <a:t>Alõtša</a:t>
            </a:r>
            <a:endParaRPr lang="et-EE" sz="2400" dirty="0"/>
          </a:p>
          <a:p>
            <a:pPr marL="0" indent="0">
              <a:buNone/>
              <a:defRPr/>
            </a:pPr>
            <a:endParaRPr lang="et-EE" sz="2400" dirty="0"/>
          </a:p>
          <a:p>
            <a:pPr marL="0" indent="0">
              <a:buNone/>
              <a:defRPr/>
            </a:pPr>
            <a:endParaRPr lang="et-EE" sz="2400" dirty="0">
              <a:solidFill>
                <a:srgbClr val="FF3300"/>
              </a:solidFill>
            </a:endParaRPr>
          </a:p>
          <a:p>
            <a:pPr marL="609600" indent="-609600">
              <a:buNone/>
              <a:defRPr/>
            </a:pPr>
            <a:endParaRPr lang="en-GB" sz="2400" dirty="0"/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648" y="213325"/>
            <a:ext cx="166435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100" y="274638"/>
            <a:ext cx="9156700" cy="1084262"/>
          </a:xfrm>
        </p:spPr>
        <p:txBody>
          <a:bodyPr>
            <a:normAutofit/>
          </a:bodyPr>
          <a:lstStyle/>
          <a:p>
            <a:r>
              <a:rPr lang="et-EE" sz="4000" b="1" dirty="0">
                <a:solidFill>
                  <a:srgbClr val="0000FF"/>
                </a:solidFill>
              </a:rPr>
              <a:t>Sordid, mis sobiksid äriaeda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7339"/>
            <a:ext cx="8229600" cy="4568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t-EE" sz="3600" dirty="0">
                <a:solidFill>
                  <a:srgbClr val="0000FF"/>
                </a:solidFill>
              </a:rPr>
              <a:t>Selleks peab sort olema:</a:t>
            </a:r>
          </a:p>
          <a:p>
            <a:pPr eaLnBrk="1" hangingPunct="1"/>
            <a:r>
              <a:rPr lang="et-EE" sz="3600" dirty="0">
                <a:solidFill>
                  <a:srgbClr val="0000FF"/>
                </a:solidFill>
              </a:rPr>
              <a:t>Hea talvekindlusega;</a:t>
            </a:r>
          </a:p>
          <a:p>
            <a:pPr eaLnBrk="1" hangingPunct="1"/>
            <a:r>
              <a:rPr lang="et-EE" sz="3600" dirty="0">
                <a:solidFill>
                  <a:srgbClr val="0000FF"/>
                </a:solidFill>
              </a:rPr>
              <a:t>Võimalikult haiguskindel;</a:t>
            </a:r>
          </a:p>
          <a:p>
            <a:pPr eaLnBrk="1" hangingPunct="1"/>
            <a:r>
              <a:rPr lang="et-EE" sz="3600" dirty="0">
                <a:solidFill>
                  <a:srgbClr val="0000FF"/>
                </a:solidFill>
              </a:rPr>
              <a:t>Kahjuritele vähe vastuvõtlik;</a:t>
            </a:r>
          </a:p>
          <a:p>
            <a:pPr eaLnBrk="1" hangingPunct="1"/>
            <a:r>
              <a:rPr lang="et-EE" sz="3600" dirty="0">
                <a:solidFill>
                  <a:srgbClr val="0000FF"/>
                </a:solidFill>
              </a:rPr>
              <a:t>Saagikas; hea võraga;</a:t>
            </a:r>
          </a:p>
          <a:p>
            <a:pPr eaLnBrk="1" hangingPunct="1"/>
            <a:r>
              <a:rPr lang="et-EE" sz="3600" dirty="0">
                <a:solidFill>
                  <a:srgbClr val="0000FF"/>
                </a:solidFill>
              </a:rPr>
              <a:t>Heamaitseline, suur, ilus</a:t>
            </a:r>
            <a:r>
              <a:rPr lang="et-EE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vili, luuseeme võimalikult lahti</a:t>
            </a:r>
          </a:p>
          <a:p>
            <a:pPr eaLnBrk="1" hangingPunct="1"/>
            <a:endParaRPr lang="et-EE" sz="3600" dirty="0">
              <a:solidFill>
                <a:srgbClr val="0000FF"/>
              </a:solidFill>
            </a:endParaRPr>
          </a:p>
          <a:p>
            <a:pPr eaLnBrk="1" hangingPunct="1"/>
            <a:endParaRPr lang="et-EE" sz="3600" dirty="0"/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269296"/>
            <a:ext cx="166435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7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´KUBANSKAJA KOMETA´</a:t>
            </a:r>
          </a:p>
        </p:txBody>
      </p:sp>
      <p:pic>
        <p:nvPicPr>
          <p:cNvPr id="7172" name="Picture 7" descr="Kubanskaja Kome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17" y="1600200"/>
            <a:ext cx="2907965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4051301"/>
            <a:ext cx="8039100" cy="2616200"/>
          </a:xfrm>
        </p:spPr>
        <p:txBody>
          <a:bodyPr>
            <a:noAutofit/>
          </a:bodyPr>
          <a:lstStyle/>
          <a:p>
            <a:r>
              <a:rPr lang="et-EE" sz="1600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et-EE" sz="1600" dirty="0">
                <a:solidFill>
                  <a:srgbClr val="8A76B5"/>
                </a:solidFill>
                <a:latin typeface="Trebuchet MS" panose="020B0603020202020204" pitchFamily="34" charset="0"/>
              </a:rPr>
              <a:t>VALMIMISAEG: </a:t>
            </a:r>
            <a:r>
              <a:rPr lang="et-EE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väga varajane.</a:t>
            </a:r>
          </a:p>
          <a:p>
            <a:r>
              <a:rPr lang="et-EE" sz="1600" dirty="0">
                <a:solidFill>
                  <a:srgbClr val="8A76B5"/>
                </a:solidFill>
                <a:latin typeface="Trebuchet MS" panose="020B0603020202020204" pitchFamily="34" charset="0"/>
              </a:rPr>
              <a:t>VÄÄRTUSED: </a:t>
            </a:r>
            <a:r>
              <a:rPr lang="et-EE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talvekindel; saagikas; väga vara valmiv; suur,</a:t>
            </a:r>
          </a:p>
          <a:p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ilus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ja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maitsev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vili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;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pärast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talvekahjustusi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taastub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kiiresti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sv-SE" sz="1600" dirty="0">
                <a:solidFill>
                  <a:srgbClr val="8A76B5"/>
                </a:solidFill>
                <a:latin typeface="Trebuchet MS" panose="020B0603020202020204" pitchFamily="34" charset="0"/>
              </a:rPr>
              <a:t>PUUDUSED: </a:t>
            </a:r>
            <a:r>
              <a:rPr lang="sv-SE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väga suure saagi korral jäävad viljad väikeseks</a:t>
            </a:r>
          </a:p>
          <a:p>
            <a:r>
              <a:rPr lang="et-EE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ja maitsetuks.</a:t>
            </a:r>
          </a:p>
          <a:p>
            <a:r>
              <a:rPr lang="fi-FI" sz="1600" dirty="0">
                <a:solidFill>
                  <a:srgbClr val="8A76B5"/>
                </a:solidFill>
                <a:latin typeface="Trebuchet MS" panose="020B0603020202020204" pitchFamily="34" charset="0"/>
              </a:rPr>
              <a:t>SOOVITUS: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eriti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intensiivse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õitsemise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korral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tuleb</a:t>
            </a:r>
            <a:r>
              <a:rPr lang="fi-FI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õisi</a:t>
            </a:r>
            <a:endParaRPr lang="fi-FI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t-EE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või noori viljahakatisi normeerida, s.o neid puult vähemaks</a:t>
            </a:r>
          </a:p>
          <a:p>
            <a:r>
              <a:rPr lang="et-EE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noppida.</a:t>
            </a:r>
            <a:endParaRPr lang="et-EE" sz="16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3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2279650" y="260351"/>
            <a:ext cx="7920038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´MARA´</a:t>
            </a:r>
          </a:p>
        </p:txBody>
      </p:sp>
      <p:pic>
        <p:nvPicPr>
          <p:cNvPr id="8196" name="Picture 7" descr="DSC000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74" y="1600200"/>
            <a:ext cx="2916251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782889" y="5013325"/>
            <a:ext cx="6626225" cy="15113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t-EE" sz="2400" dirty="0">
                <a:solidFill>
                  <a:srgbClr val="0000FF"/>
                </a:solidFill>
              </a:rPr>
              <a:t>Oma õietolmuga ei vilju. On ´</a:t>
            </a:r>
            <a:r>
              <a:rPr lang="et-EE" sz="2400" dirty="0" err="1">
                <a:solidFill>
                  <a:srgbClr val="0000FF"/>
                </a:solidFill>
              </a:rPr>
              <a:t>Kubanskaja</a:t>
            </a:r>
            <a:r>
              <a:rPr lang="et-EE" sz="2400" dirty="0">
                <a:solidFill>
                  <a:srgbClr val="0000FF"/>
                </a:solidFill>
              </a:rPr>
              <a:t> Kometaga´ vastastikku sobivad tolmuandjad.</a:t>
            </a:r>
          </a:p>
          <a:p>
            <a:pPr eaLnBrk="1" hangingPunct="1">
              <a:lnSpc>
                <a:spcPct val="90000"/>
              </a:lnSpc>
            </a:pPr>
            <a:r>
              <a:rPr lang="et-EE" sz="2400" dirty="0">
                <a:solidFill>
                  <a:srgbClr val="0000FF"/>
                </a:solidFill>
              </a:rPr>
              <a:t>Hiline, väga saagikas, väikeseviljaline, väga mahlane.</a:t>
            </a:r>
          </a:p>
          <a:p>
            <a:pPr eaLnBrk="1" hangingPunct="1">
              <a:lnSpc>
                <a:spcPct val="90000"/>
              </a:lnSpc>
            </a:pP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28311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0" y="188913"/>
            <a:ext cx="6408738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sz="4000" b="1">
                <a:solidFill>
                  <a:srgbClr val="0000FF"/>
                </a:solidFill>
              </a:rPr>
              <a:t>´AVE´</a:t>
            </a:r>
          </a:p>
        </p:txBody>
      </p:sp>
      <p:pic>
        <p:nvPicPr>
          <p:cNvPr id="11268" name="Picture 6" descr="Av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82" y="1600200"/>
            <a:ext cx="2913836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279650" y="4868864"/>
            <a:ext cx="7931150" cy="1800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t-EE" dirty="0">
                <a:solidFill>
                  <a:srgbClr val="0000FF"/>
                </a:solidFill>
              </a:rPr>
              <a:t>Rahuldav </a:t>
            </a:r>
            <a:r>
              <a:rPr lang="et-EE" dirty="0" err="1">
                <a:solidFill>
                  <a:srgbClr val="0000FF"/>
                </a:solidFill>
              </a:rPr>
              <a:t>isetolmleja</a:t>
            </a:r>
            <a:r>
              <a:rPr lang="et-EE" dirty="0">
                <a:solidFill>
                  <a:srgbClr val="0000FF"/>
                </a:solidFill>
              </a:rPr>
              <a:t>. Head tolmuandjad ´Edinburgh´ ja ´Emma </a:t>
            </a:r>
            <a:r>
              <a:rPr lang="et-EE" dirty="0" err="1">
                <a:solidFill>
                  <a:srgbClr val="0000FF"/>
                </a:solidFill>
              </a:rPr>
              <a:t>Leppermann</a:t>
            </a:r>
            <a:r>
              <a:rPr lang="et-EE" dirty="0">
                <a:solidFill>
                  <a:srgbClr val="0000FF"/>
                </a:solidFill>
              </a:rPr>
              <a:t>´.</a:t>
            </a:r>
          </a:p>
          <a:p>
            <a:pPr eaLnBrk="1" hangingPunct="1">
              <a:lnSpc>
                <a:spcPct val="90000"/>
              </a:lnSpc>
            </a:pPr>
            <a:r>
              <a:rPr lang="et-EE" dirty="0" err="1">
                <a:solidFill>
                  <a:srgbClr val="0000FF"/>
                </a:solidFill>
              </a:rPr>
              <a:t>Keskvalmiv</a:t>
            </a:r>
            <a:r>
              <a:rPr lang="et-EE" dirty="0">
                <a:solidFill>
                  <a:srgbClr val="0000FF"/>
                </a:solidFill>
              </a:rPr>
              <a:t>. Saagikas. Suureviljaline. Ploomid väga hea maitsega.</a:t>
            </a:r>
          </a:p>
          <a:p>
            <a:pPr eaLnBrk="1" hangingPunct="1">
              <a:lnSpc>
                <a:spcPct val="90000"/>
              </a:lnSpc>
            </a:pPr>
            <a:r>
              <a:rPr lang="et-EE" dirty="0">
                <a:solidFill>
                  <a:srgbClr val="0000FF"/>
                </a:solidFill>
              </a:rPr>
              <a:t>Vihmaste ilmadega kipuvad viljad mädanema</a:t>
            </a:r>
          </a:p>
        </p:txBody>
      </p:sp>
    </p:spTree>
    <p:extLst>
      <p:ext uri="{BB962C8B-B14F-4D97-AF65-F5344CB8AC3E}">
        <p14:creationId xmlns:p14="http://schemas.microsoft.com/office/powerpoint/2010/main" val="231321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KADRI</a:t>
            </a:r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29320" y="1600200"/>
            <a:ext cx="2733359" cy="2185988"/>
          </a:xfrm>
          <a:prstGeom prst="rect">
            <a:avLst/>
          </a:prstGeom>
        </p:spPr>
      </p:pic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VALMIMISAEG: </a:t>
            </a:r>
            <a:r>
              <a:rPr lang="et-EE" dirty="0" err="1">
                <a:solidFill>
                  <a:srgbClr val="000000"/>
                </a:solidFill>
                <a:latin typeface="Avenir-Book"/>
              </a:rPr>
              <a:t>keskvalmiv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.</a:t>
            </a:r>
          </a:p>
          <a:p>
            <a:r>
              <a:rPr lang="et-EE" sz="1600" dirty="0">
                <a:solidFill>
                  <a:srgbClr val="8A76B5"/>
                </a:solidFill>
                <a:latin typeface="Avenir-Black"/>
              </a:rPr>
              <a:t>VÄÄRTUSED: </a:t>
            </a:r>
            <a:r>
              <a:rPr lang="et-EE" dirty="0">
                <a:solidFill>
                  <a:srgbClr val="000000"/>
                </a:solidFill>
                <a:latin typeface="Avenir-Book"/>
              </a:rPr>
              <a:t>ilus ja väga maitsev vili; hea transpordikindlus;</a:t>
            </a: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sobib kuivatamiseks; sobib mahekasvatuseks.</a:t>
            </a:r>
          </a:p>
          <a:p>
            <a:r>
              <a:rPr lang="fi-FI" sz="1600" dirty="0">
                <a:solidFill>
                  <a:srgbClr val="8A76B5"/>
                </a:solidFill>
                <a:latin typeface="Avenir-Black"/>
              </a:rPr>
              <a:t>PUUDUSED: 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oma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õietolmuga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ei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vilju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keskpärase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venir-Book"/>
              </a:rPr>
              <a:t>talvekindlusega</a:t>
            </a:r>
            <a:r>
              <a:rPr lang="fi-FI" dirty="0">
                <a:solidFill>
                  <a:srgbClr val="000000"/>
                </a:solidFill>
                <a:latin typeface="Avenir-Book"/>
              </a:rPr>
              <a:t>;</a:t>
            </a:r>
          </a:p>
          <a:p>
            <a:r>
              <a:rPr lang="et-EE" dirty="0">
                <a:solidFill>
                  <a:srgbClr val="000000"/>
                </a:solidFill>
                <a:latin typeface="Avenir-Book"/>
              </a:rPr>
              <a:t>viljad kipuvad kergesti varisema.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99250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985</Words>
  <Application>Microsoft Office PowerPoint</Application>
  <PresentationFormat>Widescreen</PresentationFormat>
  <Paragraphs>144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Avenir-Black</vt:lpstr>
      <vt:lpstr>Avenir-Book</vt:lpstr>
      <vt:lpstr>Avenir-Roman</vt:lpstr>
      <vt:lpstr>Calibri</vt:lpstr>
      <vt:lpstr>Calibri Light</vt:lpstr>
      <vt:lpstr>DanteMTStd-Regular</vt:lpstr>
      <vt:lpstr>Monotype Corsiva</vt:lpstr>
      <vt:lpstr>Perpetua</vt:lpstr>
      <vt:lpstr>Times New Roman</vt:lpstr>
      <vt:lpstr>Trebuchet MS</vt:lpstr>
      <vt:lpstr>Wingdings 3</vt:lpstr>
      <vt:lpstr>Office'i kujundus</vt:lpstr>
      <vt:lpstr>Facet</vt:lpstr>
      <vt:lpstr>PowerPoint Presentation</vt:lpstr>
      <vt:lpstr>Ploomipuude kasvatustehnoloogiad, sortide valik äri- ja väikeaeda </vt:lpstr>
      <vt:lpstr>              Ploomipuude aia rajamine</vt:lpstr>
      <vt:lpstr>Ploomikasvatus</vt:lpstr>
      <vt:lpstr>Sordid, mis sobiksid äriaeda</vt:lpstr>
      <vt:lpstr>´KUBANSKAJA KOMETA´</vt:lpstr>
      <vt:lpstr>´MARA´</vt:lpstr>
      <vt:lpstr>´AVE´</vt:lpstr>
      <vt:lpstr>KADRI</vt:lpstr>
      <vt:lpstr>LIISU</vt:lpstr>
      <vt:lpstr>´EMMA LEPPERMANN´</vt:lpstr>
      <vt:lpstr>´Sargen´</vt:lpstr>
      <vt:lpstr>´LIIVI KOLLANE MUNAPLOOM´</vt:lpstr>
      <vt:lpstr>´MÄRJAMAA´</vt:lpstr>
      <vt:lpstr>´RENKLOD HARITONOVOI´</vt:lpstr>
      <vt:lpstr>´VICTORIA´</vt:lpstr>
      <vt:lpstr>´EDINBURGH´</vt:lpstr>
      <vt:lpstr>´JUBILEUM´</vt:lpstr>
      <vt:lpstr>´SMOLINKA´</vt:lpstr>
      <vt:lpstr>´SUHKRUPLOOM´</vt:lpstr>
      <vt:lpstr>´VOLLI PLOOM´</vt:lpstr>
      <vt:lpstr>STANLY</vt:lpstr>
      <vt:lpstr>Lisaks sorte, mis sobivad väikeaeda</vt:lpstr>
      <vt:lpstr>AGEN</vt:lpstr>
      <vt:lpstr>JULIUS</vt:lpstr>
      <vt:lpstr>POLLI MUNAPLOOM</vt:lpstr>
      <vt:lpstr>VILMITAR</vt:lpstr>
      <vt:lpstr>SUUR TÕLL</vt:lpstr>
      <vt:lpstr>UUSI PLOOMISORTE LÄTIST </vt:lpstr>
    </vt:vector>
  </TitlesOfParts>
  <Company>EMU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EMU user</dc:creator>
  <cp:lastModifiedBy>Riin Kurrikoff</cp:lastModifiedBy>
  <cp:revision>1</cp:revision>
  <dcterms:created xsi:type="dcterms:W3CDTF">2017-10-10T11:45:33Z</dcterms:created>
  <dcterms:modified xsi:type="dcterms:W3CDTF">2017-10-10T12:03:37Z</dcterms:modified>
</cp:coreProperties>
</file>